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803" autoAdjust="0"/>
  </p:normalViewPr>
  <p:slideViewPr>
    <p:cSldViewPr>
      <p:cViewPr>
        <p:scale>
          <a:sx n="80" d="100"/>
          <a:sy n="80" d="100"/>
        </p:scale>
        <p:origin x="-10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5114-1597-44FA-A4BA-F1202819EDE0}" type="datetimeFigureOut">
              <a:rPr lang="en-GB" smtClean="0"/>
              <a:pPr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DE07-A581-44BE-84CE-D3A66D6E06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5114-1597-44FA-A4BA-F1202819EDE0}" type="datetimeFigureOut">
              <a:rPr lang="en-GB" smtClean="0"/>
              <a:pPr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DE07-A581-44BE-84CE-D3A66D6E06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5114-1597-44FA-A4BA-F1202819EDE0}" type="datetimeFigureOut">
              <a:rPr lang="en-GB" smtClean="0"/>
              <a:pPr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DE07-A581-44BE-84CE-D3A66D6E06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5114-1597-44FA-A4BA-F1202819EDE0}" type="datetimeFigureOut">
              <a:rPr lang="en-GB" smtClean="0"/>
              <a:pPr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DE07-A581-44BE-84CE-D3A66D6E06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5114-1597-44FA-A4BA-F1202819EDE0}" type="datetimeFigureOut">
              <a:rPr lang="en-GB" smtClean="0"/>
              <a:pPr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DE07-A581-44BE-84CE-D3A66D6E06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5114-1597-44FA-A4BA-F1202819EDE0}" type="datetimeFigureOut">
              <a:rPr lang="en-GB" smtClean="0"/>
              <a:pPr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DE07-A581-44BE-84CE-D3A66D6E06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5114-1597-44FA-A4BA-F1202819EDE0}" type="datetimeFigureOut">
              <a:rPr lang="en-GB" smtClean="0"/>
              <a:pPr/>
              <a:t>09/03/2017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DE07-A581-44BE-84CE-D3A66D6E06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5114-1597-44FA-A4BA-F1202819EDE0}" type="datetimeFigureOut">
              <a:rPr lang="en-GB" smtClean="0"/>
              <a:pPr/>
              <a:t>09/03/2017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DE07-A581-44BE-84CE-D3A66D6E06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5114-1597-44FA-A4BA-F1202819EDE0}" type="datetimeFigureOut">
              <a:rPr lang="en-GB" smtClean="0"/>
              <a:pPr/>
              <a:t>09/03/2017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DE07-A581-44BE-84CE-D3A66D6E06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5114-1597-44FA-A4BA-F1202819EDE0}" type="datetimeFigureOut">
              <a:rPr lang="en-GB" smtClean="0"/>
              <a:pPr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DE07-A581-44BE-84CE-D3A66D6E06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5114-1597-44FA-A4BA-F1202819EDE0}" type="datetimeFigureOut">
              <a:rPr lang="en-GB" smtClean="0"/>
              <a:pPr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DE07-A581-44BE-84CE-D3A66D6E06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B5114-1597-44FA-A4BA-F1202819EDE0}" type="datetimeFigureOut">
              <a:rPr lang="en-GB" smtClean="0"/>
              <a:pPr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4DE07-A581-44BE-84CE-D3A66D6E066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012550981"/>
              </p:ext>
            </p:extLst>
          </p:nvPr>
        </p:nvGraphicFramePr>
        <p:xfrm>
          <a:off x="268353" y="188640"/>
          <a:ext cx="8875647" cy="587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9351"/>
                <a:gridCol w="2085242"/>
                <a:gridCol w="2029776"/>
                <a:gridCol w="1162732"/>
                <a:gridCol w="1064169"/>
                <a:gridCol w="894377"/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L1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L5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u="none" dirty="0" smtClean="0">
                          <a:solidFill>
                            <a:schemeClr val="tx1"/>
                          </a:solidFill>
                        </a:rPr>
                        <a:t>US</a:t>
                      </a:r>
                      <a:endParaRPr lang="en-GB" u="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UK / ESA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ESA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UK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US 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(5)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Coronagraph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N/R 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(4)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M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HI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N/R</a:t>
                      </a:r>
                    </a:p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M 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(1,4) </a:t>
                      </a:r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E 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(3,5,6,10</a:t>
                      </a:r>
                      <a:r>
                        <a:rPr lang="en-GB" baseline="30000" dirty="0" smtClean="0">
                          <a:solidFill>
                            <a:schemeClr val="accent1"/>
                          </a:solidFill>
                        </a:rPr>
                        <a:t>*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)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M 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(1) </a:t>
                      </a:r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N/R 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(2) </a:t>
                      </a:r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O 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(6)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M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Magnetograph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(inc. white light)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M 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(1,4,9)</a:t>
                      </a:r>
                    </a:p>
                    <a:p>
                      <a:r>
                        <a:rPr lang="en-GB" sz="1400" dirty="0" smtClean="0">
                          <a:solidFill>
                            <a:srgbClr val="FF0000"/>
                          </a:solidFill>
                        </a:rPr>
                        <a:t>Not necessary at L1 (10)</a:t>
                      </a:r>
                      <a:endParaRPr lang="en-GB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N/R 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(4) </a:t>
                      </a:r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E 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(5)</a:t>
                      </a:r>
                    </a:p>
                    <a:p>
                      <a:r>
                        <a:rPr lang="en-GB" sz="1400" dirty="0" smtClean="0">
                          <a:solidFill>
                            <a:srgbClr val="FF0000"/>
                          </a:solidFill>
                        </a:rPr>
                        <a:t>Not necessary at L1 (10)</a:t>
                      </a:r>
                      <a:endParaRPr lang="en-GB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N/R 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(4) </a:t>
                      </a:r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(5)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 </a:t>
                      </a:r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E 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(5)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M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EUVI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N/R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N/R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M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(1) </a:t>
                      </a:r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N/R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(5)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N/R 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(5)</a:t>
                      </a:r>
                    </a:p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E 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(6)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N/R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Magnetometer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E/M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Bulk plasma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E/M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Energetic particles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M 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(9,10)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E 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(5)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E 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(5)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M 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(9,10)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M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X-ray  flux monitor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N/R</a:t>
                      </a:r>
                    </a:p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E 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(3)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E 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(1,10)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N/R 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(5)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N/R</a:t>
                      </a:r>
                      <a:r>
                        <a:rPr lang="en-GB" dirty="0" smtClean="0">
                          <a:solidFill>
                            <a:schemeClr val="accent1"/>
                          </a:solidFill>
                        </a:rPr>
                        <a:t> (5)</a:t>
                      </a:r>
                      <a:endParaRPr lang="en-GB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M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3528" y="6581001"/>
            <a:ext cx="54630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M – Mandatory, O – optimal, E – enhancing, N/R – not </a:t>
            </a:r>
            <a:r>
              <a:rPr lang="en-GB" sz="1200" dirty="0" smtClean="0"/>
              <a:t>required, * Interplanetary </a:t>
            </a:r>
            <a:r>
              <a:rPr lang="en-GB" sz="1200" dirty="0" smtClean="0"/>
              <a:t>o</a:t>
            </a:r>
            <a:r>
              <a:rPr lang="en-GB" sz="1200" dirty="0" smtClean="0"/>
              <a:t>nly</a:t>
            </a:r>
            <a:endParaRPr lang="en-GB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642986523"/>
              </p:ext>
            </p:extLst>
          </p:nvPr>
        </p:nvGraphicFramePr>
        <p:xfrm>
          <a:off x="251520" y="0"/>
          <a:ext cx="8892480" cy="634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3600400"/>
                <a:gridCol w="3571632"/>
                <a:gridCol w="208280"/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L1 (US)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L5 (UK / ESA)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Coronagraph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FOV 3.7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– 17 Rs (3-25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</a:rPr>
                        <a:t>3.7-20 Rs (3-30 Rs)</a:t>
                      </a:r>
                      <a:r>
                        <a:rPr lang="en-GB" sz="1600" baseline="0" dirty="0" smtClean="0">
                          <a:solidFill>
                            <a:schemeClr val="accent1"/>
                          </a:solidFill>
                        </a:rPr>
                        <a:t> (1</a:t>
                      </a: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</a:rPr>
                        <a:t>) 3-25 Rs T </a:t>
                      </a:r>
                      <a:r>
                        <a:rPr lang="en-GB" sz="1600" baseline="0" dirty="0" smtClean="0">
                          <a:solidFill>
                            <a:schemeClr val="accent1"/>
                          </a:solidFill>
                        </a:rPr>
                        <a:t>(3,6)</a:t>
                      </a:r>
                      <a:endParaRPr lang="en-GB" sz="1600" baseline="0" dirty="0" smtClean="0">
                        <a:solidFill>
                          <a:schemeClr val="accent1"/>
                        </a:solidFill>
                      </a:endParaRPr>
                    </a:p>
                    <a:p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Resolution: 50 </a:t>
                      </a:r>
                      <a:r>
                        <a:rPr lang="en-GB" sz="1600" baseline="0" dirty="0" err="1" smtClean="0">
                          <a:solidFill>
                            <a:schemeClr val="tx1"/>
                          </a:solidFill>
                        </a:rPr>
                        <a:t>arcsec</a:t>
                      </a:r>
                      <a:endParaRPr lang="en-GB" sz="16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Cadence: 15 min (5)</a:t>
                      </a:r>
                    </a:p>
                    <a:p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Latency: 15 min (5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</a:rPr>
                        <a:t>Polarised </a:t>
                      </a:r>
                      <a:r>
                        <a:rPr lang="en-GB" sz="1600" baseline="0" dirty="0" smtClean="0">
                          <a:solidFill>
                            <a:schemeClr val="accent1"/>
                          </a:solidFill>
                        </a:rPr>
                        <a:t>(3)</a:t>
                      </a:r>
                      <a:endParaRPr lang="en-GB" sz="16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err="1" smtClean="0">
                          <a:solidFill>
                            <a:schemeClr val="tx1"/>
                          </a:solidFill>
                        </a:rPr>
                        <a:t>FoV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4 – 20 Rs (3 -30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</a:rPr>
                        <a:t>3-22 Rs (2.5-30) </a:t>
                      </a:r>
                      <a:r>
                        <a:rPr lang="en-GB" sz="1600" baseline="0" dirty="0" smtClean="0">
                          <a:solidFill>
                            <a:schemeClr val="accent1"/>
                          </a:solidFill>
                        </a:rPr>
                        <a:t>(1,3) </a:t>
                      </a: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</a:rPr>
                        <a:t>2.5-20 Rs </a:t>
                      </a:r>
                      <a:r>
                        <a:rPr lang="en-GB" sz="1600" baseline="0" dirty="0" smtClean="0">
                          <a:solidFill>
                            <a:schemeClr val="accent1"/>
                          </a:solidFill>
                        </a:rPr>
                        <a:t>(9)</a:t>
                      </a:r>
                      <a:endParaRPr lang="en-GB" sz="1600" baseline="0" dirty="0" smtClean="0">
                        <a:solidFill>
                          <a:schemeClr val="accent1"/>
                        </a:solidFill>
                      </a:endParaRPr>
                    </a:p>
                    <a:p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Resolution: 2 </a:t>
                      </a:r>
                      <a:r>
                        <a:rPr lang="en-GB" sz="1600" baseline="0" dirty="0" err="1" smtClean="0">
                          <a:solidFill>
                            <a:schemeClr val="tx1"/>
                          </a:solidFill>
                        </a:rPr>
                        <a:t>arcmin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</a:rPr>
                        <a:t>1 </a:t>
                      </a:r>
                      <a:r>
                        <a:rPr lang="en-GB" sz="1600" baseline="0" dirty="0" smtClean="0">
                          <a:solidFill>
                            <a:schemeClr val="accent1"/>
                          </a:solidFill>
                        </a:rPr>
                        <a:t>(3)</a:t>
                      </a:r>
                      <a:endParaRPr lang="en-GB" sz="1600" baseline="0" dirty="0" smtClean="0">
                        <a:solidFill>
                          <a:schemeClr val="accent1"/>
                        </a:solidFill>
                      </a:endParaRPr>
                    </a:p>
                    <a:p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Cadence: 10 min (5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) </a:t>
                      </a: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</a:rPr>
                        <a:t>15 </a:t>
                      </a:r>
                      <a:r>
                        <a:rPr lang="en-GB" sz="1600" baseline="0" dirty="0" smtClean="0">
                          <a:solidFill>
                            <a:schemeClr val="accent1"/>
                          </a:solidFill>
                        </a:rPr>
                        <a:t>(3)</a:t>
                      </a:r>
                      <a:endParaRPr lang="en-GB" sz="1600" baseline="0" dirty="0" smtClean="0">
                        <a:solidFill>
                          <a:schemeClr val="accent1"/>
                        </a:solidFill>
                      </a:endParaRPr>
                    </a:p>
                    <a:p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Latency: 25 min (15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) </a:t>
                      </a: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</a:rPr>
                        <a:t>15 </a:t>
                      </a:r>
                      <a:r>
                        <a:rPr lang="en-GB" sz="1600" baseline="0" dirty="0" smtClean="0">
                          <a:solidFill>
                            <a:schemeClr val="accent1"/>
                          </a:solidFill>
                        </a:rPr>
                        <a:t>(3)</a:t>
                      </a:r>
                      <a:endParaRPr lang="en-GB" sz="16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HI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err="1" smtClean="0">
                          <a:solidFill>
                            <a:srgbClr val="FF0000"/>
                          </a:solidFill>
                        </a:rPr>
                        <a:t>FoV</a:t>
                      </a:r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: 4 -60 deg </a:t>
                      </a:r>
                      <a:r>
                        <a:rPr lang="en-GB" sz="1600" dirty="0" smtClean="0">
                          <a:solidFill>
                            <a:schemeClr val="accent1"/>
                          </a:solidFill>
                        </a:rPr>
                        <a:t>(1)</a:t>
                      </a:r>
                    </a:p>
                    <a:p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Resolution: 4 </a:t>
                      </a:r>
                      <a:r>
                        <a:rPr lang="en-GB" sz="1600" dirty="0" err="1" smtClean="0">
                          <a:solidFill>
                            <a:srgbClr val="FF0000"/>
                          </a:solidFill>
                        </a:rPr>
                        <a:t>arcmin</a:t>
                      </a:r>
                      <a:endParaRPr lang="en-GB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Cadence: 60</a:t>
                      </a: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</a:rPr>
                        <a:t> min (30)</a:t>
                      </a:r>
                      <a:endParaRPr lang="en-GB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Latency: 15 min (10)</a:t>
                      </a:r>
                    </a:p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err="1" smtClean="0">
                          <a:solidFill>
                            <a:schemeClr val="tx1"/>
                          </a:solidFill>
                        </a:rPr>
                        <a:t>FoV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: 4 -60 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deg </a:t>
                      </a:r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4-44 </a:t>
                      </a:r>
                      <a:r>
                        <a:rPr lang="en-GB" sz="1600" dirty="0" smtClean="0">
                          <a:solidFill>
                            <a:schemeClr val="accent1"/>
                          </a:solidFill>
                        </a:rPr>
                        <a:t>(3) </a:t>
                      </a:r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8-48 </a:t>
                      </a:r>
                      <a:r>
                        <a:rPr lang="en-GB" sz="1600" dirty="0" smtClean="0">
                          <a:solidFill>
                            <a:schemeClr val="accent1"/>
                          </a:solidFill>
                        </a:rPr>
                        <a:t>(6) </a:t>
                      </a:r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HI</a:t>
                      </a: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</a:rPr>
                        <a:t>-1 </a:t>
                      </a:r>
                      <a:r>
                        <a:rPr lang="en-GB" sz="1600" baseline="0" dirty="0" smtClean="0">
                          <a:solidFill>
                            <a:schemeClr val="accent1"/>
                          </a:solidFill>
                        </a:rPr>
                        <a:t>(9)</a:t>
                      </a:r>
                      <a:endParaRPr lang="en-GB" sz="1600" dirty="0" smtClean="0">
                        <a:solidFill>
                          <a:schemeClr val="accent1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Resolution: 4 </a:t>
                      </a:r>
                      <a:r>
                        <a:rPr lang="en-GB" sz="1600" dirty="0" err="1" smtClean="0">
                          <a:solidFill>
                            <a:schemeClr val="tx1"/>
                          </a:solidFill>
                        </a:rPr>
                        <a:t>arcmin</a:t>
                      </a: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Cadence: 60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min (30)</a:t>
                      </a: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Latency: 25 min (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15)</a:t>
                      </a:r>
                    </a:p>
                    <a:p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Polarised </a:t>
                      </a:r>
                      <a:r>
                        <a:rPr lang="en-GB" sz="1600" dirty="0" smtClean="0">
                          <a:solidFill>
                            <a:schemeClr val="accent1"/>
                          </a:solidFill>
                        </a:rPr>
                        <a:t>(3)</a:t>
                      </a:r>
                      <a:endParaRPr lang="en-GB" sz="16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Magnetograph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err="1" smtClean="0">
                          <a:solidFill>
                            <a:srgbClr val="FF0000"/>
                          </a:solidFill>
                        </a:rPr>
                        <a:t>FoV</a:t>
                      </a:r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: 42.6 x 42.6 </a:t>
                      </a:r>
                      <a:r>
                        <a:rPr lang="en-GB" sz="1600" dirty="0" err="1" smtClean="0">
                          <a:solidFill>
                            <a:srgbClr val="FF0000"/>
                          </a:solidFill>
                        </a:rPr>
                        <a:t>arcmin</a:t>
                      </a:r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GB" sz="1600" dirty="0" smtClean="0">
                          <a:solidFill>
                            <a:schemeClr val="accent1"/>
                          </a:solidFill>
                        </a:rPr>
                        <a:t>(1,4)</a:t>
                      </a:r>
                    </a:p>
                    <a:p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Resolution 5 </a:t>
                      </a:r>
                      <a:r>
                        <a:rPr lang="en-GB" sz="1600" dirty="0" err="1" smtClean="0">
                          <a:solidFill>
                            <a:srgbClr val="FF0000"/>
                          </a:solidFill>
                        </a:rPr>
                        <a:t>arcsec</a:t>
                      </a:r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 (2)</a:t>
                      </a:r>
                    </a:p>
                    <a:p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Cadence: 30 min (10)</a:t>
                      </a:r>
                    </a:p>
                    <a:p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Latency: 60 min (30)</a:t>
                      </a:r>
                    </a:p>
                    <a:p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Dynamic range ±4kG, Noise: 20 G</a:t>
                      </a:r>
                    </a:p>
                    <a:p>
                      <a:r>
                        <a:rPr lang="en-GB" sz="1600" dirty="0" err="1" smtClean="0">
                          <a:solidFill>
                            <a:srgbClr val="FF0000"/>
                          </a:solidFill>
                        </a:rPr>
                        <a:t>LoS</a:t>
                      </a: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</a:rPr>
                        <a:t> (vector)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err="1" smtClean="0">
                          <a:solidFill>
                            <a:schemeClr val="tx1"/>
                          </a:solidFill>
                        </a:rPr>
                        <a:t>FoV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: 42.6 x 42.6 </a:t>
                      </a:r>
                      <a:r>
                        <a:rPr lang="en-GB" sz="1600" dirty="0" err="1" smtClean="0">
                          <a:solidFill>
                            <a:schemeClr val="tx1"/>
                          </a:solidFill>
                        </a:rPr>
                        <a:t>arcmin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34x34 </a:t>
                      </a:r>
                      <a:r>
                        <a:rPr lang="en-GB" sz="1600" dirty="0" smtClean="0">
                          <a:solidFill>
                            <a:schemeClr val="accent1"/>
                          </a:solidFill>
                        </a:rPr>
                        <a:t>(7)</a:t>
                      </a:r>
                      <a:endParaRPr lang="en-GB" sz="1600" dirty="0" smtClean="0">
                        <a:solidFill>
                          <a:schemeClr val="accent1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Resolution 5 </a:t>
                      </a:r>
                      <a:r>
                        <a:rPr lang="en-GB" sz="1600" dirty="0" err="1" smtClean="0">
                          <a:solidFill>
                            <a:schemeClr val="tx1"/>
                          </a:solidFill>
                        </a:rPr>
                        <a:t>arcsec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 (2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) </a:t>
                      </a:r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2 (1)</a:t>
                      </a:r>
                      <a:r>
                        <a:rPr lang="en-GB" sz="1600" baseline="0" dirty="0" smtClean="0">
                          <a:solidFill>
                            <a:schemeClr val="accent1"/>
                          </a:solidFill>
                        </a:rPr>
                        <a:t> (7)</a:t>
                      </a:r>
                      <a:endParaRPr lang="en-GB" sz="1600" dirty="0" smtClean="0">
                        <a:solidFill>
                          <a:schemeClr val="accent1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Cadence: 30 min (10)</a:t>
                      </a: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Latency: 60 min (30)</a:t>
                      </a: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Dynamic range ±4kG, Noise: 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20G </a:t>
                      </a:r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10G </a:t>
                      </a:r>
                      <a:r>
                        <a:rPr lang="en-GB" sz="1600" dirty="0" smtClean="0">
                          <a:solidFill>
                            <a:schemeClr val="accent1"/>
                          </a:solidFill>
                        </a:rPr>
                        <a:t>(8)</a:t>
                      </a:r>
                      <a:endParaRPr lang="en-GB" sz="1600" dirty="0" smtClean="0">
                        <a:solidFill>
                          <a:schemeClr val="accent1"/>
                        </a:solidFill>
                      </a:endParaRPr>
                    </a:p>
                    <a:p>
                      <a:r>
                        <a:rPr lang="en-GB" sz="1600" dirty="0" err="1" smtClean="0">
                          <a:solidFill>
                            <a:schemeClr val="tx1"/>
                          </a:solidFill>
                        </a:rPr>
                        <a:t>LoS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(vector)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EUVI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err="1" smtClean="0">
                          <a:solidFill>
                            <a:schemeClr val="tx1"/>
                          </a:solidFill>
                        </a:rPr>
                        <a:t>FoV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: 42.6 x 42.6 </a:t>
                      </a:r>
                      <a:r>
                        <a:rPr lang="en-GB" sz="1600" dirty="0" err="1" smtClean="0">
                          <a:solidFill>
                            <a:schemeClr val="tx1"/>
                          </a:solidFill>
                        </a:rPr>
                        <a:t>arcmin</a:t>
                      </a: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Resolution 5 </a:t>
                      </a:r>
                      <a:r>
                        <a:rPr lang="en-GB" sz="1600" dirty="0" err="1" smtClean="0">
                          <a:solidFill>
                            <a:schemeClr val="tx1"/>
                          </a:solidFill>
                        </a:rPr>
                        <a:t>arcsec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 (2)</a:t>
                      </a: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Cadence: 20 min (10)</a:t>
                      </a: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Latency: 60 min (30)</a:t>
                      </a: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T: Fe XII 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193A </a:t>
                      </a:r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191 </a:t>
                      </a:r>
                      <a:r>
                        <a:rPr lang="en-GB" sz="1600" dirty="0" smtClean="0">
                          <a:solidFill>
                            <a:schemeClr val="accent1"/>
                          </a:solidFill>
                        </a:rPr>
                        <a:t>(3)</a:t>
                      </a:r>
                      <a:endParaRPr lang="en-GB" sz="1600" dirty="0" smtClean="0">
                        <a:solidFill>
                          <a:schemeClr val="accent1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G: He II 304, Fe IX 171, Fe XIV 211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43659348"/>
              </p:ext>
            </p:extLst>
          </p:nvPr>
        </p:nvGraphicFramePr>
        <p:xfrm>
          <a:off x="179512" y="188640"/>
          <a:ext cx="8964488" cy="585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3528392"/>
                <a:gridCol w="3707904"/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L1 (US)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L5 (UK / ESA)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Magnetometer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Range: 0-200 </a:t>
                      </a:r>
                      <a:r>
                        <a:rPr lang="en-GB" sz="1600" dirty="0" err="1" smtClean="0">
                          <a:solidFill>
                            <a:schemeClr val="tx1"/>
                          </a:solidFill>
                        </a:rPr>
                        <a:t>nT</a:t>
                      </a: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Cadence: 1 min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(1 sec)</a:t>
                      </a: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Latency: 5 min</a:t>
                      </a: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Accuracy: ± 1 </a:t>
                      </a:r>
                      <a:r>
                        <a:rPr lang="en-GB" sz="1600" dirty="0" err="1" smtClean="0">
                          <a:solidFill>
                            <a:schemeClr val="tx1"/>
                          </a:solidFill>
                        </a:rPr>
                        <a:t>nT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 and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1% &gt; 100 </a:t>
                      </a:r>
                      <a:r>
                        <a:rPr lang="en-GB" sz="1600" baseline="0" dirty="0" err="1" smtClean="0">
                          <a:solidFill>
                            <a:schemeClr val="tx1"/>
                          </a:solidFill>
                        </a:rPr>
                        <a:t>nT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Range: 0.1-200 </a:t>
                      </a:r>
                      <a:r>
                        <a:rPr lang="en-GB" sz="1600" dirty="0" err="1" smtClean="0">
                          <a:solidFill>
                            <a:schemeClr val="tx1"/>
                          </a:solidFill>
                        </a:rPr>
                        <a:t>nT</a:t>
                      </a: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Cadence: 1 min (1 sec)</a:t>
                      </a: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Latency: 20 min (15)</a:t>
                      </a: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Accuracy: ± 1 </a:t>
                      </a:r>
                      <a:r>
                        <a:rPr lang="en-GB" sz="1600" dirty="0" err="1" smtClean="0">
                          <a:solidFill>
                            <a:schemeClr val="tx1"/>
                          </a:solidFill>
                        </a:rPr>
                        <a:t>nT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 (0.5)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Bulk plasma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Range: 200 -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2500</a:t>
                      </a: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Cadence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: 1 min (10 sec)</a:t>
                      </a: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Latency: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5 min</a:t>
                      </a: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Accuracy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: 10%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Range: 200 -2500 (100-3000)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5%</a:t>
                      </a: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Range: 0.1 – 150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cm</a:t>
                      </a:r>
                      <a:r>
                        <a:rPr lang="en-GB" sz="1600" baseline="30000" dirty="0" smtClean="0">
                          <a:solidFill>
                            <a:schemeClr val="tx1"/>
                          </a:solidFill>
                        </a:rPr>
                        <a:t>-3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(0.1-200) 15%</a:t>
                      </a: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Range: 40k-1,000k (10k-2,000k) 5%</a:t>
                      </a: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Cadence: 1 min (1 sec)</a:t>
                      </a: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Latency: 20 min (15)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Particles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Range: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10-2,000 </a:t>
                      </a:r>
                      <a:r>
                        <a:rPr lang="en-GB" sz="1600" baseline="0" dirty="0" err="1" smtClean="0">
                          <a:solidFill>
                            <a:schemeClr val="tx1"/>
                          </a:solidFill>
                        </a:rPr>
                        <a:t>keV</a:t>
                      </a:r>
                      <a:endParaRPr lang="en-GB" sz="16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aseline="0" dirty="0" err="1" smtClean="0">
                          <a:solidFill>
                            <a:srgbClr val="FF0000"/>
                          </a:solidFill>
                        </a:rPr>
                        <a:t>Upto</a:t>
                      </a: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</a:rPr>
                        <a:t> 500MeV </a:t>
                      </a:r>
                      <a:r>
                        <a:rPr lang="en-GB" sz="1600" baseline="0" dirty="0" smtClean="0">
                          <a:solidFill>
                            <a:schemeClr val="accent1"/>
                          </a:solidFill>
                        </a:rPr>
                        <a:t>(3)</a:t>
                      </a:r>
                    </a:p>
                    <a:p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Range: 10 –</a:t>
                      </a: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</a:rPr>
                        <a:t> 500MeV (10-1000) 30KeV-1MeV/</a:t>
                      </a:r>
                      <a:r>
                        <a:rPr lang="en-GB" sz="1600" baseline="0" dirty="0" err="1" smtClean="0">
                          <a:solidFill>
                            <a:srgbClr val="FF0000"/>
                          </a:solidFill>
                        </a:rPr>
                        <a:t>nuc</a:t>
                      </a: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</a:rPr>
                        <a:t> E &gt;30keV-8MeV </a:t>
                      </a:r>
                      <a:r>
                        <a:rPr lang="en-GB" sz="1600" baseline="0" dirty="0" smtClean="0">
                          <a:solidFill>
                            <a:schemeClr val="accent1"/>
                          </a:solidFill>
                        </a:rPr>
                        <a:t>(9)</a:t>
                      </a:r>
                    </a:p>
                    <a:p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Cadence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: 5 min (1 min)</a:t>
                      </a:r>
                    </a:p>
                    <a:p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Latency: 5 min (1 min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err="1" smtClean="0">
                          <a:solidFill>
                            <a:schemeClr val="tx1"/>
                          </a:solidFill>
                        </a:rPr>
                        <a:t>FoV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: 60 deg half-width</a:t>
                      </a: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Range: 10 –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500MeV (10-1000)</a:t>
                      </a:r>
                    </a:p>
                    <a:p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Range: 30KeV-1MeV/</a:t>
                      </a:r>
                      <a:r>
                        <a:rPr lang="en-GB" sz="1600" baseline="0" dirty="0" err="1" smtClean="0">
                          <a:solidFill>
                            <a:schemeClr val="tx1"/>
                          </a:solidFill>
                        </a:rPr>
                        <a:t>nuc</a:t>
                      </a:r>
                      <a:endParaRPr lang="en-GB" sz="16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Range: E &gt;30keV-8MeV</a:t>
                      </a:r>
                    </a:p>
                    <a:p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Cadence: 5 min (1)</a:t>
                      </a:r>
                    </a:p>
                    <a:p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Latency: 20 min (15)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X-ray monitor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Range: </a:t>
                      </a: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</a:rPr>
                        <a:t> 1-8 A (0.5-8A) </a:t>
                      </a:r>
                      <a:r>
                        <a:rPr lang="en-GB" sz="1600" baseline="0" dirty="0" smtClean="0">
                          <a:solidFill>
                            <a:schemeClr val="accent1"/>
                          </a:solidFill>
                        </a:rPr>
                        <a:t>(4)</a:t>
                      </a:r>
                      <a:endParaRPr lang="en-GB" sz="1600" dirty="0" smtClean="0">
                        <a:solidFill>
                          <a:schemeClr val="accent1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Cadence: 1 min</a:t>
                      </a:r>
                    </a:p>
                    <a:p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Latency: 20</a:t>
                      </a: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</a:rPr>
                        <a:t> min (15)</a:t>
                      </a:r>
                      <a:endParaRPr lang="en-GB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Accuracy: 15%</a:t>
                      </a:r>
                    </a:p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Range: 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1-8 A (0.5-8A)</a:t>
                      </a: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Cadence: 1 min</a:t>
                      </a: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Latency: 20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min (15)</a:t>
                      </a: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Accuracy: 15%</a:t>
                      </a: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(not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UK)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777</Words>
  <Application>Microsoft Office PowerPoint</Application>
  <PresentationFormat>On-screen Show (4:3)</PresentationFormat>
  <Paragraphs>163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Met Office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mark.gibbs</dc:creator>
  <cp:lastModifiedBy>mark.gibbs</cp:lastModifiedBy>
  <cp:revision>24</cp:revision>
  <dcterms:created xsi:type="dcterms:W3CDTF">2017-03-07T20:53:44Z</dcterms:created>
  <dcterms:modified xsi:type="dcterms:W3CDTF">2017-03-09T09:58:48Z</dcterms:modified>
</cp:coreProperties>
</file>